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61" r:id="rId3"/>
    <p:sldId id="257" r:id="rId4"/>
    <p:sldId id="260" r:id="rId5"/>
    <p:sldId id="267" r:id="rId6"/>
    <p:sldId id="258" r:id="rId7"/>
    <p:sldId id="259" r:id="rId8"/>
    <p:sldId id="265" r:id="rId9"/>
    <p:sldId id="266" r:id="rId10"/>
    <p:sldId id="263" r:id="rId11"/>
    <p:sldId id="268" r:id="rId12"/>
    <p:sldId id="262" r:id="rId13"/>
    <p:sldId id="264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574"/>
  </p:normalViewPr>
  <p:slideViewPr>
    <p:cSldViewPr snapToGrid="0" snapToObjects="1">
      <p:cViewPr varScale="1">
        <p:scale>
          <a:sx n="151" d="100"/>
          <a:sy n="151" d="100"/>
        </p:scale>
        <p:origin x="100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E27E5BB-142D-4713-BEC2-668F3D9BE965}" type="doc">
      <dgm:prSet loTypeId="urn:microsoft.com/office/officeart/2005/8/layout/hierarchy1" loCatId="hierarchy" qsTypeId="urn:microsoft.com/office/officeart/2005/8/quickstyle/simple4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BAFFC854-3B3E-4B74-AB00-9E86D78DB176}">
      <dgm:prSet/>
      <dgm:spPr/>
      <dgm:t>
        <a:bodyPr/>
        <a:lstStyle/>
        <a:p>
          <a:r>
            <a:rPr lang="en-US" dirty="0"/>
            <a:t>Naïve Bayes</a:t>
          </a:r>
        </a:p>
      </dgm:t>
    </dgm:pt>
    <dgm:pt modelId="{1A1DF21F-BCC5-4D52-B58B-7975F339034C}" type="parTrans" cxnId="{0253CD41-5B5E-47EE-837E-6ADC295FD045}">
      <dgm:prSet/>
      <dgm:spPr/>
      <dgm:t>
        <a:bodyPr/>
        <a:lstStyle/>
        <a:p>
          <a:endParaRPr lang="en-US"/>
        </a:p>
      </dgm:t>
    </dgm:pt>
    <dgm:pt modelId="{DE9ED108-7BF7-49CA-9C77-5A6E4A762BB3}" type="sibTrans" cxnId="{0253CD41-5B5E-47EE-837E-6ADC295FD045}">
      <dgm:prSet/>
      <dgm:spPr/>
      <dgm:t>
        <a:bodyPr/>
        <a:lstStyle/>
        <a:p>
          <a:endParaRPr lang="en-US"/>
        </a:p>
      </dgm:t>
    </dgm:pt>
    <dgm:pt modelId="{A9945990-9C20-489F-9F86-B0626527B863}">
      <dgm:prSet/>
      <dgm:spPr/>
      <dgm:t>
        <a:bodyPr/>
        <a:lstStyle/>
        <a:p>
          <a:r>
            <a:rPr lang="en-US" dirty="0"/>
            <a:t>Random Forest</a:t>
          </a:r>
        </a:p>
      </dgm:t>
    </dgm:pt>
    <dgm:pt modelId="{6DF0A3C1-51B4-484B-AD4A-147031E29490}" type="parTrans" cxnId="{0CE838CD-B3E8-43D4-9BBE-EEF3558D8363}">
      <dgm:prSet/>
      <dgm:spPr/>
      <dgm:t>
        <a:bodyPr/>
        <a:lstStyle/>
        <a:p>
          <a:endParaRPr lang="en-US"/>
        </a:p>
      </dgm:t>
    </dgm:pt>
    <dgm:pt modelId="{A69D588F-824A-47CC-9523-945DCAB8A00D}" type="sibTrans" cxnId="{0CE838CD-B3E8-43D4-9BBE-EEF3558D8363}">
      <dgm:prSet/>
      <dgm:spPr/>
      <dgm:t>
        <a:bodyPr/>
        <a:lstStyle/>
        <a:p>
          <a:endParaRPr lang="en-US"/>
        </a:p>
      </dgm:t>
    </dgm:pt>
    <dgm:pt modelId="{51F3AE0C-7608-46C7-A6DB-8695B18517FE}">
      <dgm:prSet/>
      <dgm:spPr/>
      <dgm:t>
        <a:bodyPr/>
        <a:lstStyle/>
        <a:p>
          <a:r>
            <a:rPr lang="en-US" dirty="0"/>
            <a:t>KMeans</a:t>
          </a:r>
        </a:p>
      </dgm:t>
    </dgm:pt>
    <dgm:pt modelId="{7DEEB6CD-051A-453D-9C20-BD02F9FB3EE2}" type="sibTrans" cxnId="{5B3AFF46-6CB4-4408-85A5-338DE1EC6556}">
      <dgm:prSet/>
      <dgm:spPr/>
      <dgm:t>
        <a:bodyPr/>
        <a:lstStyle/>
        <a:p>
          <a:endParaRPr lang="en-US"/>
        </a:p>
      </dgm:t>
    </dgm:pt>
    <dgm:pt modelId="{82B7371F-B064-48FD-B97B-BC3D196BFB6F}" type="parTrans" cxnId="{5B3AFF46-6CB4-4408-85A5-338DE1EC6556}">
      <dgm:prSet/>
      <dgm:spPr/>
      <dgm:t>
        <a:bodyPr/>
        <a:lstStyle/>
        <a:p>
          <a:endParaRPr lang="en-US"/>
        </a:p>
      </dgm:t>
    </dgm:pt>
    <dgm:pt modelId="{FA95EC62-8EFE-9347-B987-EF312F320747}" type="pres">
      <dgm:prSet presAssocID="{6E27E5BB-142D-4713-BEC2-668F3D9BE965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CAB24023-DEF0-5047-B83E-9F4F82899B58}" type="pres">
      <dgm:prSet presAssocID="{BAFFC854-3B3E-4B74-AB00-9E86D78DB176}" presName="hierRoot1" presStyleCnt="0"/>
      <dgm:spPr/>
    </dgm:pt>
    <dgm:pt modelId="{D08A8DC5-0788-F24A-AEBA-C78EDB5E8EEE}" type="pres">
      <dgm:prSet presAssocID="{BAFFC854-3B3E-4B74-AB00-9E86D78DB176}" presName="composite" presStyleCnt="0"/>
      <dgm:spPr/>
    </dgm:pt>
    <dgm:pt modelId="{3BCF0F3F-125D-3A43-8DA9-1C97E118800F}" type="pres">
      <dgm:prSet presAssocID="{BAFFC854-3B3E-4B74-AB00-9E86D78DB176}" presName="background" presStyleLbl="node0" presStyleIdx="0" presStyleCnt="3"/>
      <dgm:spPr/>
    </dgm:pt>
    <dgm:pt modelId="{AA56155B-E455-254A-A86E-24FAEEEFCAEF}" type="pres">
      <dgm:prSet presAssocID="{BAFFC854-3B3E-4B74-AB00-9E86D78DB176}" presName="text" presStyleLbl="fgAcc0" presStyleIdx="0" presStyleCnt="3">
        <dgm:presLayoutVars>
          <dgm:chPref val="3"/>
        </dgm:presLayoutVars>
      </dgm:prSet>
      <dgm:spPr/>
    </dgm:pt>
    <dgm:pt modelId="{15F7614B-CE69-F94B-983C-B691BAFAF64F}" type="pres">
      <dgm:prSet presAssocID="{BAFFC854-3B3E-4B74-AB00-9E86D78DB176}" presName="hierChild2" presStyleCnt="0"/>
      <dgm:spPr/>
    </dgm:pt>
    <dgm:pt modelId="{7D340BAA-F08C-BE4C-8519-30B327AE4D00}" type="pres">
      <dgm:prSet presAssocID="{A9945990-9C20-489F-9F86-B0626527B863}" presName="hierRoot1" presStyleCnt="0"/>
      <dgm:spPr/>
    </dgm:pt>
    <dgm:pt modelId="{5ABDDD86-D486-FC46-B1F6-257876D2D2C4}" type="pres">
      <dgm:prSet presAssocID="{A9945990-9C20-489F-9F86-B0626527B863}" presName="composite" presStyleCnt="0"/>
      <dgm:spPr/>
    </dgm:pt>
    <dgm:pt modelId="{C646D837-A322-CD47-ACE8-058CD25431A1}" type="pres">
      <dgm:prSet presAssocID="{A9945990-9C20-489F-9F86-B0626527B863}" presName="background" presStyleLbl="node0" presStyleIdx="1" presStyleCnt="3"/>
      <dgm:spPr/>
    </dgm:pt>
    <dgm:pt modelId="{4731253D-EA89-0F44-921B-A8CFC217E7A5}" type="pres">
      <dgm:prSet presAssocID="{A9945990-9C20-489F-9F86-B0626527B863}" presName="text" presStyleLbl="fgAcc0" presStyleIdx="1" presStyleCnt="3">
        <dgm:presLayoutVars>
          <dgm:chPref val="3"/>
        </dgm:presLayoutVars>
      </dgm:prSet>
      <dgm:spPr/>
    </dgm:pt>
    <dgm:pt modelId="{799D3439-A105-204B-9CDB-5C2C74F5EA18}" type="pres">
      <dgm:prSet presAssocID="{A9945990-9C20-489F-9F86-B0626527B863}" presName="hierChild2" presStyleCnt="0"/>
      <dgm:spPr/>
    </dgm:pt>
    <dgm:pt modelId="{F4ECCEDF-D1AE-B448-896C-08FB71CE18B3}" type="pres">
      <dgm:prSet presAssocID="{51F3AE0C-7608-46C7-A6DB-8695B18517FE}" presName="hierRoot1" presStyleCnt="0"/>
      <dgm:spPr/>
    </dgm:pt>
    <dgm:pt modelId="{E2E7173E-6F3A-FE4D-927A-EE0F08BF6AFC}" type="pres">
      <dgm:prSet presAssocID="{51F3AE0C-7608-46C7-A6DB-8695B18517FE}" presName="composite" presStyleCnt="0"/>
      <dgm:spPr/>
    </dgm:pt>
    <dgm:pt modelId="{7F304C1F-4180-5A4D-BB1E-1B3D9CC63A06}" type="pres">
      <dgm:prSet presAssocID="{51F3AE0C-7608-46C7-A6DB-8695B18517FE}" presName="background" presStyleLbl="node0" presStyleIdx="2" presStyleCnt="3"/>
      <dgm:spPr/>
    </dgm:pt>
    <dgm:pt modelId="{76239731-2D4F-5C48-8DD8-F7A2040E07F3}" type="pres">
      <dgm:prSet presAssocID="{51F3AE0C-7608-46C7-A6DB-8695B18517FE}" presName="text" presStyleLbl="fgAcc0" presStyleIdx="2" presStyleCnt="3">
        <dgm:presLayoutVars>
          <dgm:chPref val="3"/>
        </dgm:presLayoutVars>
      </dgm:prSet>
      <dgm:spPr/>
    </dgm:pt>
    <dgm:pt modelId="{B15C1777-53C7-D843-9954-C5037E49ACA8}" type="pres">
      <dgm:prSet presAssocID="{51F3AE0C-7608-46C7-A6DB-8695B18517FE}" presName="hierChild2" presStyleCnt="0"/>
      <dgm:spPr/>
    </dgm:pt>
  </dgm:ptLst>
  <dgm:cxnLst>
    <dgm:cxn modelId="{842E1220-0AD4-1F4F-8005-B4A0F8ADBC5D}" type="presOf" srcId="{BAFFC854-3B3E-4B74-AB00-9E86D78DB176}" destId="{AA56155B-E455-254A-A86E-24FAEEEFCAEF}" srcOrd="0" destOrd="0" presId="urn:microsoft.com/office/officeart/2005/8/layout/hierarchy1"/>
    <dgm:cxn modelId="{0253CD41-5B5E-47EE-837E-6ADC295FD045}" srcId="{6E27E5BB-142D-4713-BEC2-668F3D9BE965}" destId="{BAFFC854-3B3E-4B74-AB00-9E86D78DB176}" srcOrd="0" destOrd="0" parTransId="{1A1DF21F-BCC5-4D52-B58B-7975F339034C}" sibTransId="{DE9ED108-7BF7-49CA-9C77-5A6E4A762BB3}"/>
    <dgm:cxn modelId="{5B3AFF46-6CB4-4408-85A5-338DE1EC6556}" srcId="{6E27E5BB-142D-4713-BEC2-668F3D9BE965}" destId="{51F3AE0C-7608-46C7-A6DB-8695B18517FE}" srcOrd="2" destOrd="0" parTransId="{82B7371F-B064-48FD-B97B-BC3D196BFB6F}" sibTransId="{7DEEB6CD-051A-453D-9C20-BD02F9FB3EE2}"/>
    <dgm:cxn modelId="{9F6D6763-BE68-CB42-8B23-9B562C4310E7}" type="presOf" srcId="{A9945990-9C20-489F-9F86-B0626527B863}" destId="{4731253D-EA89-0F44-921B-A8CFC217E7A5}" srcOrd="0" destOrd="0" presId="urn:microsoft.com/office/officeart/2005/8/layout/hierarchy1"/>
    <dgm:cxn modelId="{0AF35386-EBE2-6248-8748-0DE18501F691}" type="presOf" srcId="{6E27E5BB-142D-4713-BEC2-668F3D9BE965}" destId="{FA95EC62-8EFE-9347-B987-EF312F320747}" srcOrd="0" destOrd="0" presId="urn:microsoft.com/office/officeart/2005/8/layout/hierarchy1"/>
    <dgm:cxn modelId="{0CE838CD-B3E8-43D4-9BBE-EEF3558D8363}" srcId="{6E27E5BB-142D-4713-BEC2-668F3D9BE965}" destId="{A9945990-9C20-489F-9F86-B0626527B863}" srcOrd="1" destOrd="0" parTransId="{6DF0A3C1-51B4-484B-AD4A-147031E29490}" sibTransId="{A69D588F-824A-47CC-9523-945DCAB8A00D}"/>
    <dgm:cxn modelId="{2CD8FDE2-68BF-9F45-A52E-C7D733DD7156}" type="presOf" srcId="{51F3AE0C-7608-46C7-A6DB-8695B18517FE}" destId="{76239731-2D4F-5C48-8DD8-F7A2040E07F3}" srcOrd="0" destOrd="0" presId="urn:microsoft.com/office/officeart/2005/8/layout/hierarchy1"/>
    <dgm:cxn modelId="{6FF3B684-FFAE-BC4D-9029-28571B61C3E3}" type="presParOf" srcId="{FA95EC62-8EFE-9347-B987-EF312F320747}" destId="{CAB24023-DEF0-5047-B83E-9F4F82899B58}" srcOrd="0" destOrd="0" presId="urn:microsoft.com/office/officeart/2005/8/layout/hierarchy1"/>
    <dgm:cxn modelId="{9A83D834-E055-0941-8A55-47436414A881}" type="presParOf" srcId="{CAB24023-DEF0-5047-B83E-9F4F82899B58}" destId="{D08A8DC5-0788-F24A-AEBA-C78EDB5E8EEE}" srcOrd="0" destOrd="0" presId="urn:microsoft.com/office/officeart/2005/8/layout/hierarchy1"/>
    <dgm:cxn modelId="{0DDF3B8F-C674-4548-89A1-C8B83DAA89AE}" type="presParOf" srcId="{D08A8DC5-0788-F24A-AEBA-C78EDB5E8EEE}" destId="{3BCF0F3F-125D-3A43-8DA9-1C97E118800F}" srcOrd="0" destOrd="0" presId="urn:microsoft.com/office/officeart/2005/8/layout/hierarchy1"/>
    <dgm:cxn modelId="{F0805269-3372-3640-8A31-C32FF48905F9}" type="presParOf" srcId="{D08A8DC5-0788-F24A-AEBA-C78EDB5E8EEE}" destId="{AA56155B-E455-254A-A86E-24FAEEEFCAEF}" srcOrd="1" destOrd="0" presId="urn:microsoft.com/office/officeart/2005/8/layout/hierarchy1"/>
    <dgm:cxn modelId="{E50DC9D0-1F60-7345-BD08-AE8837B838CC}" type="presParOf" srcId="{CAB24023-DEF0-5047-B83E-9F4F82899B58}" destId="{15F7614B-CE69-F94B-983C-B691BAFAF64F}" srcOrd="1" destOrd="0" presId="urn:microsoft.com/office/officeart/2005/8/layout/hierarchy1"/>
    <dgm:cxn modelId="{C88580E0-239F-1648-84CF-392AE9CCD062}" type="presParOf" srcId="{FA95EC62-8EFE-9347-B987-EF312F320747}" destId="{7D340BAA-F08C-BE4C-8519-30B327AE4D00}" srcOrd="1" destOrd="0" presId="urn:microsoft.com/office/officeart/2005/8/layout/hierarchy1"/>
    <dgm:cxn modelId="{96CBCF01-7B7F-9342-A8E1-292A6E8820D3}" type="presParOf" srcId="{7D340BAA-F08C-BE4C-8519-30B327AE4D00}" destId="{5ABDDD86-D486-FC46-B1F6-257876D2D2C4}" srcOrd="0" destOrd="0" presId="urn:microsoft.com/office/officeart/2005/8/layout/hierarchy1"/>
    <dgm:cxn modelId="{A3E56322-9787-5A49-8BEC-477972AA5FCA}" type="presParOf" srcId="{5ABDDD86-D486-FC46-B1F6-257876D2D2C4}" destId="{C646D837-A322-CD47-ACE8-058CD25431A1}" srcOrd="0" destOrd="0" presId="urn:microsoft.com/office/officeart/2005/8/layout/hierarchy1"/>
    <dgm:cxn modelId="{3F54E2AE-0011-A344-8829-4DFF439177D4}" type="presParOf" srcId="{5ABDDD86-D486-FC46-B1F6-257876D2D2C4}" destId="{4731253D-EA89-0F44-921B-A8CFC217E7A5}" srcOrd="1" destOrd="0" presId="urn:microsoft.com/office/officeart/2005/8/layout/hierarchy1"/>
    <dgm:cxn modelId="{783BFD49-393C-1A44-B5C9-2FAD6185CF53}" type="presParOf" srcId="{7D340BAA-F08C-BE4C-8519-30B327AE4D00}" destId="{799D3439-A105-204B-9CDB-5C2C74F5EA18}" srcOrd="1" destOrd="0" presId="urn:microsoft.com/office/officeart/2005/8/layout/hierarchy1"/>
    <dgm:cxn modelId="{886F00C1-EEE0-EB47-A55F-D0D105CE3D5D}" type="presParOf" srcId="{FA95EC62-8EFE-9347-B987-EF312F320747}" destId="{F4ECCEDF-D1AE-B448-896C-08FB71CE18B3}" srcOrd="2" destOrd="0" presId="urn:microsoft.com/office/officeart/2005/8/layout/hierarchy1"/>
    <dgm:cxn modelId="{9F7AC875-44CC-2B4F-8080-95A0D2DFE571}" type="presParOf" srcId="{F4ECCEDF-D1AE-B448-896C-08FB71CE18B3}" destId="{E2E7173E-6F3A-FE4D-927A-EE0F08BF6AFC}" srcOrd="0" destOrd="0" presId="urn:microsoft.com/office/officeart/2005/8/layout/hierarchy1"/>
    <dgm:cxn modelId="{6CD989A1-9A9D-AB4A-A3E3-E108B48F4C69}" type="presParOf" srcId="{E2E7173E-6F3A-FE4D-927A-EE0F08BF6AFC}" destId="{7F304C1F-4180-5A4D-BB1E-1B3D9CC63A06}" srcOrd="0" destOrd="0" presId="urn:microsoft.com/office/officeart/2005/8/layout/hierarchy1"/>
    <dgm:cxn modelId="{1679A8F4-5C5A-2A41-9C44-C10573EB35C1}" type="presParOf" srcId="{E2E7173E-6F3A-FE4D-927A-EE0F08BF6AFC}" destId="{76239731-2D4F-5C48-8DD8-F7A2040E07F3}" srcOrd="1" destOrd="0" presId="urn:microsoft.com/office/officeart/2005/8/layout/hierarchy1"/>
    <dgm:cxn modelId="{F90FE1E4-EDCE-6A42-9B8D-F478A28A7028}" type="presParOf" srcId="{F4ECCEDF-D1AE-B448-896C-08FB71CE18B3}" destId="{B15C1777-53C7-D843-9954-C5037E49ACA8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CF0F3F-125D-3A43-8DA9-1C97E118800F}">
      <dsp:nvSpPr>
        <dsp:cNvPr id="0" name=""/>
        <dsp:cNvSpPr/>
      </dsp:nvSpPr>
      <dsp:spPr>
        <a:xfrm>
          <a:off x="0" y="511845"/>
          <a:ext cx="2846069" cy="180725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A56155B-E455-254A-A86E-24FAEEEFCAEF}">
      <dsp:nvSpPr>
        <dsp:cNvPr id="0" name=""/>
        <dsp:cNvSpPr/>
      </dsp:nvSpPr>
      <dsp:spPr>
        <a:xfrm>
          <a:off x="316230" y="812264"/>
          <a:ext cx="2846069" cy="180725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700" kern="1200" dirty="0"/>
            <a:t>Naïve Bayes</a:t>
          </a:r>
        </a:p>
      </dsp:txBody>
      <dsp:txXfrm>
        <a:off x="369163" y="865197"/>
        <a:ext cx="2740203" cy="1701388"/>
      </dsp:txXfrm>
    </dsp:sp>
    <dsp:sp modelId="{C646D837-A322-CD47-ACE8-058CD25431A1}">
      <dsp:nvSpPr>
        <dsp:cNvPr id="0" name=""/>
        <dsp:cNvSpPr/>
      </dsp:nvSpPr>
      <dsp:spPr>
        <a:xfrm>
          <a:off x="3478530" y="511845"/>
          <a:ext cx="2846069" cy="180725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731253D-EA89-0F44-921B-A8CFC217E7A5}">
      <dsp:nvSpPr>
        <dsp:cNvPr id="0" name=""/>
        <dsp:cNvSpPr/>
      </dsp:nvSpPr>
      <dsp:spPr>
        <a:xfrm>
          <a:off x="3794759" y="812264"/>
          <a:ext cx="2846069" cy="180725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700" kern="1200" dirty="0"/>
            <a:t>Random Forest</a:t>
          </a:r>
        </a:p>
      </dsp:txBody>
      <dsp:txXfrm>
        <a:off x="3847692" y="865197"/>
        <a:ext cx="2740203" cy="1701388"/>
      </dsp:txXfrm>
    </dsp:sp>
    <dsp:sp modelId="{7F304C1F-4180-5A4D-BB1E-1B3D9CC63A06}">
      <dsp:nvSpPr>
        <dsp:cNvPr id="0" name=""/>
        <dsp:cNvSpPr/>
      </dsp:nvSpPr>
      <dsp:spPr>
        <a:xfrm>
          <a:off x="6957059" y="511845"/>
          <a:ext cx="2846069" cy="180725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6239731-2D4F-5C48-8DD8-F7A2040E07F3}">
      <dsp:nvSpPr>
        <dsp:cNvPr id="0" name=""/>
        <dsp:cNvSpPr/>
      </dsp:nvSpPr>
      <dsp:spPr>
        <a:xfrm>
          <a:off x="7273289" y="812264"/>
          <a:ext cx="2846069" cy="180725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700" kern="1200" dirty="0"/>
            <a:t>KMeans</a:t>
          </a:r>
        </a:p>
      </dsp:txBody>
      <dsp:txXfrm>
        <a:off x="7326222" y="865197"/>
        <a:ext cx="2740203" cy="170138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1F75ED-F3AB-B844-80D6-517218326EA2}" type="datetimeFigureOut">
              <a:rPr lang="en-US" smtClean="0"/>
              <a:t>8/14/18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A1BCCB-EB45-B54F-97D1-301028D819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39815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MNB_357StWds_full_countV.png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A1BCCB-EB45-B54F-97D1-301028D819DA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18467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MNB_357StWds_full_countV.png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A1BCCB-EB45-B54F-97D1-301028D819DA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45817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MNB_357StWds_full_countV.png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A1BCCB-EB45-B54F-97D1-301028D819DA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50017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B92C60-CC15-0E40-824D-FB59C2FBC6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EB1692-2840-0446-A40D-0EDC6F2B26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0B64BF-6011-804E-8E78-8CF60519FB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0D45A-2DD1-624C-A5C3-5455E3ABD25C}" type="datetimeFigureOut">
              <a:rPr lang="en-US" smtClean="0"/>
              <a:t>8/14/18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AFFF51-49F8-984F-A897-F617B39CB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A566D2-E24C-2E47-B396-1D34B4AC2F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7981C-825F-FE4C-A67D-0FC5F9EA62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54791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C33AB-7FC2-CD4B-85D8-93E3C73A8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10ED82-B489-D642-A2A0-E306E5B51D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283708-8E77-024B-A682-375F7FC443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0D45A-2DD1-624C-A5C3-5455E3ABD25C}" type="datetimeFigureOut">
              <a:rPr lang="en-US" smtClean="0"/>
              <a:t>8/14/18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9521F1-99C6-4649-BC43-7B57E86DB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FF634E-2AB0-C843-B877-A9B1AAF68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7981C-825F-FE4C-A67D-0FC5F9EA62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60770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2B5E75C-2DF3-FF44-B068-9B94F7FEEA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A059A-4247-3C4B-BC85-9BCF4FB820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9B60A7-05EB-914A-83AB-79AC0681C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0D45A-2DD1-624C-A5C3-5455E3ABD25C}" type="datetimeFigureOut">
              <a:rPr lang="en-US" smtClean="0"/>
              <a:t>8/14/18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3D843E-389F-DB42-BE8B-F82FDFAC73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D67BD4-A658-504A-8B37-70D41B6D7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7981C-825F-FE4C-A67D-0FC5F9EA62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7927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816C4-A179-C449-98B4-CB6E435CB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D8F293-2A01-0D4C-BA3C-F072A20B64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333F88-9ECC-2647-AED5-5EDD87C437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0D45A-2DD1-624C-A5C3-5455E3ABD25C}" type="datetimeFigureOut">
              <a:rPr lang="en-US" smtClean="0"/>
              <a:t>8/14/18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28CFAC-16FE-154E-A425-E07152667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D11DA1-0BE0-A649-9E92-A59996DF9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7981C-825F-FE4C-A67D-0FC5F9EA62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33062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29118-ADE3-EC4F-A93A-BB7006D1EF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053388-B28D-0C44-B3AE-268A913036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F91A83-F785-D54F-91EF-55824B9FD6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0D45A-2DD1-624C-A5C3-5455E3ABD25C}" type="datetimeFigureOut">
              <a:rPr lang="en-US" smtClean="0"/>
              <a:t>8/14/18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A341A5-B4DC-7F41-898A-241D17E76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E48DC2-646C-5743-9EA3-61200968A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7981C-825F-FE4C-A67D-0FC5F9EA62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87700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6B001-0735-A64A-AF20-F288C59FD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A2A1C0-DB05-934F-810F-1008E5EAAF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6B3557-8ACE-9F4C-AD79-9B5A6E9689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9D5065-7F36-814C-B2F1-DB8924EF3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0D45A-2DD1-624C-A5C3-5455E3ABD25C}" type="datetimeFigureOut">
              <a:rPr lang="en-US" smtClean="0"/>
              <a:t>8/14/18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51B290-4505-914E-BA4A-DDDF53BA5A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06BB25-F482-8144-9EAA-9E3396A3E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7981C-825F-FE4C-A67D-0FC5F9EA62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83700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BFB23-0661-C345-BBA2-E59898F0FF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DA44A8-9553-8C47-8DC7-7B31E5BD81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680E4D-68EB-9F44-AF2F-AB40BE9525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A99057-D619-0844-A004-FA684DB4D0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C62E5F-0593-5048-82AA-62053FE67D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3942948-D059-E74D-8BFC-00AC6EA123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0D45A-2DD1-624C-A5C3-5455E3ABD25C}" type="datetimeFigureOut">
              <a:rPr lang="en-US" smtClean="0"/>
              <a:t>8/14/18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FC6A3A3-DB98-5549-B359-05D38FF7E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AE6A8A-F117-434D-8830-66E28F05F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7981C-825F-FE4C-A67D-0FC5F9EA62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87171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6E1F44-E055-1049-AF3C-C4BAE3247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DC2237-8CD2-DC4A-8FE6-395F6104F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0D45A-2DD1-624C-A5C3-5455E3ABD25C}" type="datetimeFigureOut">
              <a:rPr lang="en-US" smtClean="0"/>
              <a:t>8/14/18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DBC4DC-16C6-BF46-AE59-971E887E3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0C2CED-E03B-DF43-8C98-D925F574C8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7981C-825F-FE4C-A67D-0FC5F9EA62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39160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77BEEF-6504-AC47-A933-EDF286EB97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0D45A-2DD1-624C-A5C3-5455E3ABD25C}" type="datetimeFigureOut">
              <a:rPr lang="en-US" smtClean="0"/>
              <a:t>8/14/18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41BA0D-DC3E-194D-BCA8-498794B26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0248E7-7AD8-BC42-964C-2F899F98B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7981C-825F-FE4C-A67D-0FC5F9EA62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09680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67732-B88C-6C43-9FC2-0B957B1A87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BDC287-4166-DD48-8FC6-1EF6AB3393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7C6A1B-121A-D645-B202-4FDE3CAFA5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619BD-4515-144A-94AC-EC1AB5B074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0D45A-2DD1-624C-A5C3-5455E3ABD25C}" type="datetimeFigureOut">
              <a:rPr lang="en-US" smtClean="0"/>
              <a:t>8/14/18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95FC8B-FA0A-7D43-968B-15639C90B0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1D9DE-02FE-4148-A38A-09F2AC835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7981C-825F-FE4C-A67D-0FC5F9EA62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25315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FCC83-3302-DA45-BF33-3635B9E24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4825DD-757F-F14E-B34F-407E55A8D5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B56114-F767-5E4A-8113-87D82A4128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7672D8-44A7-194E-9097-CED4620DB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0D45A-2DD1-624C-A5C3-5455E3ABD25C}" type="datetimeFigureOut">
              <a:rPr lang="en-US" smtClean="0"/>
              <a:t>8/14/18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11195B-FFCA-284E-8CD5-6DF9A1139A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B2B73C-38C4-4445-8282-281C5013B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7981C-825F-FE4C-A67D-0FC5F9EA62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6591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728636-DC04-B346-AD27-730C683E0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FC9F8E-9813-3049-BEAB-DF76E2A728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166F3B-C594-8944-80D1-1BE2453A26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60D45A-2DD1-624C-A5C3-5455E3ABD25C}" type="datetimeFigureOut">
              <a:rPr lang="en-US" smtClean="0"/>
              <a:t>8/14/18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FB6E56-D99E-224F-B0A4-3A53E663AC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6CFC4C-1FEC-3342-8F22-556811B43B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F7981C-825F-FE4C-A67D-0FC5F9EA62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47867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5168E7B-6D42-4B3A-B7A1-17D4C49EC9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8A030C2-9F23-4593-9F99-7B73C232A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7ACB6DD-CBBF-2142-9CEF-4503109992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26432" y="3026663"/>
            <a:ext cx="6739136" cy="1102591"/>
          </a:xfrm>
        </p:spPr>
        <p:txBody>
          <a:bodyPr anchor="b">
            <a:normAutofit/>
          </a:bodyPr>
          <a:lstStyle/>
          <a:p>
            <a:r>
              <a:rPr lang="en-US" sz="7200" b="1" dirty="0">
                <a:solidFill>
                  <a:srgbClr val="FFFFFF"/>
                </a:solidFill>
              </a:rPr>
              <a:t>VeCan or VeCan’t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ADD119-87E5-FC4F-AE85-98DAA62591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29559" y="4200522"/>
            <a:ext cx="6740685" cy="682079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Restaurant finder: Vegan/Vegetarian Friendly</a:t>
            </a:r>
          </a:p>
          <a:p>
            <a:r>
              <a:rPr lang="en-US" b="1" dirty="0">
                <a:solidFill>
                  <a:srgbClr val="FFFFFF"/>
                </a:solidFill>
              </a:rPr>
              <a:t>Nabor Reyna</a:t>
            </a:r>
          </a:p>
        </p:txBody>
      </p:sp>
    </p:spTree>
    <p:extLst>
      <p:ext uri="{BB962C8B-B14F-4D97-AF65-F5344CB8AC3E}">
        <p14:creationId xmlns:p14="http://schemas.microsoft.com/office/powerpoint/2010/main" val="19352680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5A1FF50-EC58-AC4E-AE96-F771CF256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9501" y="3114395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solidFill>
                  <a:srgbClr val="FFFFFF"/>
                </a:solidFill>
              </a:rPr>
              <a:t>False Positive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617620-1758-EE4D-9A1D-CC0BC9E9D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4939" y="3578745"/>
            <a:ext cx="6164549" cy="2693976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000000"/>
                </a:solidFill>
              </a:rPr>
              <a:t>Reviews NOT tagged as 'Veggie Friendly’ </a:t>
            </a:r>
          </a:p>
          <a:p>
            <a:pPr lvl="1"/>
            <a:r>
              <a:rPr lang="en-US" sz="2000" dirty="0">
                <a:solidFill>
                  <a:srgbClr val="000000"/>
                </a:solidFill>
              </a:rPr>
              <a:t>but PREDICTED that they are.</a:t>
            </a:r>
          </a:p>
          <a:p>
            <a:r>
              <a:rPr lang="en-US" sz="2000" dirty="0">
                <a:solidFill>
                  <a:srgbClr val="000000"/>
                </a:solidFill>
              </a:rPr>
              <a:t>It seems that the reviews here speak about the </a:t>
            </a:r>
            <a:r>
              <a:rPr lang="en-US" sz="2000" b="1" dirty="0">
                <a:solidFill>
                  <a:srgbClr val="000000"/>
                </a:solidFill>
              </a:rPr>
              <a:t>food</a:t>
            </a:r>
            <a:r>
              <a:rPr lang="en-US" sz="2000" dirty="0">
                <a:solidFill>
                  <a:srgbClr val="000000"/>
                </a:solidFill>
              </a:rPr>
              <a:t> more than about the establishment, which helps the model fish out establishments that are 'Veggie Friendly'.</a:t>
            </a:r>
          </a:p>
          <a:p>
            <a:r>
              <a:rPr lang="en-US" sz="2000" b="1" dirty="0">
                <a:solidFill>
                  <a:srgbClr val="000000"/>
                </a:solidFill>
              </a:rPr>
              <a:t>We were able to find Veggie-Friendly places without a tag.</a:t>
            </a:r>
            <a:endParaRPr lang="en-US" sz="2000" dirty="0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en-US" sz="2000" dirty="0">
              <a:solidFill>
                <a:srgbClr val="000000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57E3E88-5572-7F42-B188-288A3F83B3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2700" y="3163705"/>
            <a:ext cx="3822700" cy="369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42635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4B70687-DB53-B941-88EA-9FA994C326E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264"/>
          <a:stretch/>
        </p:blipFill>
        <p:spPr>
          <a:xfrm>
            <a:off x="0" y="-157163"/>
            <a:ext cx="12192000" cy="250957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992F6E4-FD1B-B24C-904F-EFF94A396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A195FC-F449-4A43-BFDB-4A3961CB367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BA5ADB-DA3C-C14B-A095-72CB8970A47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64884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1FF50-EC58-AC4E-AE96-F771CF256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False Negatives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617620-1758-EE4D-9A1D-CC0BC9E9D5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Reviews - tagged as 'Veggie Friendly’ </a:t>
            </a:r>
          </a:p>
          <a:p>
            <a:pPr lvl="1"/>
            <a:r>
              <a:rPr lang="en-US" dirty="0"/>
              <a:t>but PREDICTED as not being 'Veggie Friendly’.</a:t>
            </a:r>
          </a:p>
          <a:p>
            <a:r>
              <a:rPr lang="en-US" dirty="0"/>
              <a:t>It seems that the reviews here don't speak about the food, but more so about the establishment.</a:t>
            </a:r>
          </a:p>
        </p:txBody>
      </p:sp>
    </p:spTree>
    <p:extLst>
      <p:ext uri="{BB962C8B-B14F-4D97-AF65-F5344CB8AC3E}">
        <p14:creationId xmlns:p14="http://schemas.microsoft.com/office/powerpoint/2010/main" val="28888860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5A1FF50-EC58-AC4E-AE96-F771CF256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4977976" cy="145405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Future Directions</a:t>
            </a:r>
          </a:p>
        </p:txBody>
      </p:sp>
      <p:sp>
        <p:nvSpPr>
          <p:cNvPr id="47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40" name="Graphic 39" descr="Map compass">
            <a:extLst>
              <a:ext uri="{FF2B5EF4-FFF2-40B4-BE49-F238E27FC236}">
                <a16:creationId xmlns:a16="http://schemas.microsoft.com/office/drawing/2014/main" id="{42BAB2F0-6B9A-492C-AFFA-1D3300E439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0254" y="1629089"/>
            <a:ext cx="3620021" cy="362002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617620-1758-EE4D-9A1D-CC0BC9E9D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2421682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Pivot Data:</a:t>
            </a:r>
          </a:p>
          <a:p>
            <a:pPr lvl="1"/>
            <a:r>
              <a:rPr lang="en-US" sz="1600" dirty="0">
                <a:solidFill>
                  <a:schemeClr val="bg1"/>
                </a:solidFill>
              </a:rPr>
              <a:t>Create a corpus of reviews for a business/tags</a:t>
            </a:r>
          </a:p>
          <a:p>
            <a:r>
              <a:rPr lang="en-US" sz="2000" dirty="0">
                <a:solidFill>
                  <a:srgbClr val="000000"/>
                </a:solidFill>
              </a:rPr>
              <a:t>Go eat!</a:t>
            </a:r>
          </a:p>
        </p:txBody>
      </p:sp>
    </p:spTree>
    <p:extLst>
      <p:ext uri="{BB962C8B-B14F-4D97-AF65-F5344CB8AC3E}">
        <p14:creationId xmlns:p14="http://schemas.microsoft.com/office/powerpoint/2010/main" val="30181844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0EE16E-00CA-6E41-A522-3B4ADD6550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solidFill>
                  <a:srgbClr val="FFFFFF"/>
                </a:solidFill>
              </a:rPr>
              <a:t>Challenge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CA591E-18A7-D146-8B59-EA91794577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226" y="3092970"/>
            <a:ext cx="9833548" cy="2693976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000000"/>
                </a:solidFill>
              </a:rPr>
              <a:t>Using Yelp restaurant review data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Can we find Vegan/Vegetarian friendly dining options</a:t>
            </a:r>
          </a:p>
        </p:txBody>
      </p:sp>
    </p:spTree>
    <p:extLst>
      <p:ext uri="{BB962C8B-B14F-4D97-AF65-F5344CB8AC3E}">
        <p14:creationId xmlns:p14="http://schemas.microsoft.com/office/powerpoint/2010/main" val="42635380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704607D-6984-42AE-98AE-32878ABC19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7681BD4-29E8-42EB-A036-4B736554D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DF508882-3202-472C-859A-6958C80630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C10DB98C-C0DA-4723-A07F-94BF583B00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5895460A-0DAD-4312-8933-9A61EE206F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36DFCD1B-E3DA-4548-9654-EB0C26A92B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B278135C-8818-4FA4-B559-A0536AF9BB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E172E4B9-60B9-43D3-BF7D-7CE0D7698F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A1E06C3D-DA4D-4029-B7D5-57B1C4097A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30188EF6-994F-4DE3-91BE-BC2A47936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4A138087-4080-4740-868D-088CBE3BD0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CD83105D-723C-4AAB-9B93-D34B4C1C02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3BE1A434-9CE6-4221-BE16-8F3C73E6D6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>
              <a:extLst>
                <a:ext uri="{FF2B5EF4-FFF2-40B4-BE49-F238E27FC236}">
                  <a16:creationId xmlns:a16="http://schemas.microsoft.com/office/drawing/2014/main" id="{9EC94F13-2130-4421-942E-30C60C553E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E75D220F-FE78-492C-B056-106090FF2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85E11C14-9130-4E6B-9EFA-31A50461F9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B719699D-0619-4CD4-8D13-0BEC8B038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3639E8FE-D102-46B9-BD18-80D399F489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1" name="Freeform 21">
              <a:extLst>
                <a:ext uri="{FF2B5EF4-FFF2-40B4-BE49-F238E27FC236}">
                  <a16:creationId xmlns:a16="http://schemas.microsoft.com/office/drawing/2014/main" id="{36A4CDB9-C126-4160-9076-39FF567D6B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FD965B9A-2117-4173-A824-422E9C3674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3" name="Freeform 23">
              <a:extLst>
                <a:ext uri="{FF2B5EF4-FFF2-40B4-BE49-F238E27FC236}">
                  <a16:creationId xmlns:a16="http://schemas.microsoft.com/office/drawing/2014/main" id="{A821F589-F762-46F8-BF33-9F4B1BFA25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631807C2-EFF8-429D-865C-EE25CFD63E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7084" y="1186483"/>
            <a:ext cx="3822597" cy="4477933"/>
            <a:chOff x="807084" y="1186483"/>
            <a:chExt cx="3822597" cy="4477933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8D4162B7-77C4-47A0-BDA7-5B6423C9BB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7531" y="1186483"/>
              <a:ext cx="3821702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Isosceles Triangle 39">
              <a:extLst>
                <a:ext uri="{FF2B5EF4-FFF2-40B4-BE49-F238E27FC236}">
                  <a16:creationId xmlns:a16="http://schemas.microsoft.com/office/drawing/2014/main" id="{CCD221F1-5DF9-4A43-94E1-578824796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514766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F138787F-7DD3-4830-BF3D-5CF24D95A7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7084" y="1991156"/>
              <a:ext cx="382259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3F53EF5-A58C-B54B-BF0C-0EA4C4DD1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416" y="2115026"/>
            <a:ext cx="3654569" cy="153722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What’s for dinner?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115087-063F-B443-ADDF-153AAB13FC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5417" y="4202728"/>
            <a:ext cx="3654568" cy="1026125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200" b="1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Commence the endless search through restaurant reviews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A24A0D-B43F-3548-AB66-62AF5AE2B0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925" r="-2" b="19388"/>
          <a:stretch/>
        </p:blipFill>
        <p:spPr>
          <a:xfrm>
            <a:off x="5446972" y="10"/>
            <a:ext cx="3372514" cy="3429217"/>
          </a:xfrm>
          <a:prstGeom prst="rect">
            <a:avLst/>
          </a:prstGeom>
          <a:ln w="9525"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1920FBB-F9DB-394C-875A-223474ABFA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343" r="-1" b="7793"/>
          <a:stretch/>
        </p:blipFill>
        <p:spPr>
          <a:xfrm>
            <a:off x="8819180" y="10"/>
            <a:ext cx="3372820" cy="3429217"/>
          </a:xfrm>
          <a:prstGeom prst="rect">
            <a:avLst/>
          </a:prstGeom>
          <a:ln w="9525"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EDF3274-EFC9-9E43-9CD1-7975ED194CA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924" r="-2" b="15482"/>
          <a:stretch/>
        </p:blipFill>
        <p:spPr>
          <a:xfrm>
            <a:off x="8819180" y="3428999"/>
            <a:ext cx="3372820" cy="3429227"/>
          </a:xfrm>
          <a:prstGeom prst="rect">
            <a:avLst/>
          </a:prstGeom>
          <a:ln w="9525"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848719A-1A9A-9845-936D-01E315A9FEC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470" r="1" b="13390"/>
          <a:stretch/>
        </p:blipFill>
        <p:spPr>
          <a:xfrm>
            <a:off x="5446972" y="3428999"/>
            <a:ext cx="3372514" cy="3429227"/>
          </a:xfrm>
          <a:prstGeom prst="rect">
            <a:avLst/>
          </a:prstGeom>
          <a:ln w="9525">
            <a:noFill/>
          </a:ln>
        </p:spPr>
      </p:pic>
    </p:spTree>
    <p:extLst>
      <p:ext uri="{BB962C8B-B14F-4D97-AF65-F5344CB8AC3E}">
        <p14:creationId xmlns:p14="http://schemas.microsoft.com/office/powerpoint/2010/main" val="41482878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B854194-185D-494D-905C-7C7CB2E3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211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9">
            <a:extLst>
              <a:ext uri="{FF2B5EF4-FFF2-40B4-BE49-F238E27FC236}">
                <a16:creationId xmlns:a16="http://schemas.microsoft.com/office/drawing/2014/main" id="{B4F5FA0D-0104-4987-8241-EFF7C85B8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8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5" name="Picture 11">
            <a:extLst>
              <a:ext uri="{FF2B5EF4-FFF2-40B4-BE49-F238E27FC236}">
                <a16:creationId xmlns:a16="http://schemas.microsoft.com/office/drawing/2014/main" id="{2897127E-6CEF-446C-BE87-93B7C46E4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0EE16E-00CA-6E41-A522-3B4ADD6550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2053641"/>
            <a:ext cx="3669161" cy="276009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CA591E-18A7-D146-8B59-EA91794577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801866"/>
            <a:ext cx="5306084" cy="5230634"/>
          </a:xfrm>
        </p:spPr>
        <p:txBody>
          <a:bodyPr anchor="ctr">
            <a:normAutofit/>
          </a:bodyPr>
          <a:lstStyle/>
          <a:p>
            <a:r>
              <a:rPr lang="en-US" sz="2400" dirty="0">
                <a:solidFill>
                  <a:srgbClr val="000000"/>
                </a:solidFill>
              </a:rPr>
              <a:t>Yelp Challenge Data Set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DB Access to 5 million reviews</a:t>
            </a:r>
          </a:p>
          <a:p>
            <a:pPr lvl="1"/>
            <a:endParaRPr lang="en-US" dirty="0">
              <a:solidFill>
                <a:srgbClr val="000000"/>
              </a:solidFill>
            </a:endParaRPr>
          </a:p>
          <a:p>
            <a:pPr marL="457200" lvl="1" indent="0">
              <a:buNone/>
            </a:pPr>
            <a:endParaRPr lang="en-US" dirty="0">
              <a:solidFill>
                <a:srgbClr val="000000"/>
              </a:solidFill>
            </a:endParaRPr>
          </a:p>
          <a:p>
            <a:r>
              <a:rPr lang="en-US" sz="2400" dirty="0">
                <a:solidFill>
                  <a:srgbClr val="000000"/>
                </a:solidFill>
              </a:rPr>
              <a:t>Extracted 1.1MM rows for project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5 cuisines (US only)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Data Flag – Vegan/Vegetarian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395D5D-72B2-DB42-84B7-CA4D72014D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3230" y="228071"/>
            <a:ext cx="1825570" cy="1825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1094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5A1FF50-EC58-AC4E-AE96-F771CF256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solidFill>
                  <a:srgbClr val="FFFFFF"/>
                </a:solidFill>
              </a:rPr>
              <a:t>Data Distributions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0F90F12-4FD6-6C40-9C51-7AE315E0B9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4725" y="3162980"/>
            <a:ext cx="7502246" cy="3693766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617620-1758-EE4D-9A1D-CC0BC9E9D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3813" y="2675334"/>
            <a:ext cx="4450049" cy="487646"/>
          </a:xfrm>
        </p:spPr>
        <p:txBody>
          <a:bodyPr>
            <a:normAutofit/>
          </a:bodyPr>
          <a:lstStyle/>
          <a:p>
            <a:r>
              <a:rPr lang="en-US" sz="2400" b="1" dirty="0">
                <a:solidFill>
                  <a:srgbClr val="000000"/>
                </a:solidFill>
              </a:rPr>
              <a:t>Veggie Friendly by cuisine</a:t>
            </a:r>
          </a:p>
          <a:p>
            <a:endParaRPr lang="en-US" sz="2400" b="1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60162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2DD2BC0-6F29-4B4F-8D61-2DCF6D2E8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5A1FF50-EC58-AC4E-AE96-F771CF256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FFFFFF"/>
                </a:solidFill>
              </a:rPr>
              <a:t>Models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93CBDB3-1194-4DE4-A1B6-461A15C0AD1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91727714"/>
              </p:ext>
            </p:extLst>
          </p:nvPr>
        </p:nvGraphicFramePr>
        <p:xfrm>
          <a:off x="1036320" y="2899956"/>
          <a:ext cx="10119360" cy="31313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6183269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4E613-72FC-D541-8EBE-68D0F27FB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NB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18218A-C281-4247-B200-86BD929F1A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know everything! </a:t>
            </a:r>
          </a:p>
          <a:p>
            <a:pPr lvl="1"/>
            <a:r>
              <a:rPr lang="en-US" dirty="0"/>
              <a:t>Any questions?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48B3676-A73D-114E-BE1C-C16332E402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0688" y="-9144"/>
            <a:ext cx="82296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801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4E613-72FC-D541-8EBE-68D0F27FB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RF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18218A-C281-4247-B200-86BD929F1A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know everything! </a:t>
            </a:r>
          </a:p>
          <a:p>
            <a:pPr lvl="1"/>
            <a:r>
              <a:rPr lang="en-US" dirty="0"/>
              <a:t>Any questions?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5C4243E-D863-D94A-B2F9-2575BBBDCD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2400" y="0"/>
            <a:ext cx="82296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3102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4E613-72FC-D541-8EBE-68D0F27FB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KMeans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18218A-C281-4247-B200-86BD929F1A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 able to create meaningful clusters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2CFD56-E200-F94E-94CD-3DAF771977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5375" y="2877951"/>
            <a:ext cx="10001250" cy="2691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3924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639</TotalTime>
  <Words>212</Words>
  <Application>Microsoft Macintosh PowerPoint</Application>
  <PresentationFormat>Widescreen</PresentationFormat>
  <Paragraphs>49</Paragraphs>
  <Slides>13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VeCan or VeCan’t</vt:lpstr>
      <vt:lpstr>Challenge</vt:lpstr>
      <vt:lpstr>What’s for dinner?</vt:lpstr>
      <vt:lpstr>Data</vt:lpstr>
      <vt:lpstr>Data Distributions</vt:lpstr>
      <vt:lpstr>Models</vt:lpstr>
      <vt:lpstr>NB Results</vt:lpstr>
      <vt:lpstr>RF Results</vt:lpstr>
      <vt:lpstr>KMeans Results</vt:lpstr>
      <vt:lpstr>False Positive</vt:lpstr>
      <vt:lpstr>PowerPoint Presentation</vt:lpstr>
      <vt:lpstr>False Negatives</vt:lpstr>
      <vt:lpstr>Future Directions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Dine with me?</dc:title>
  <dc:creator>N Reyna</dc:creator>
  <cp:lastModifiedBy>N Reyna</cp:lastModifiedBy>
  <cp:revision>25</cp:revision>
  <dcterms:created xsi:type="dcterms:W3CDTF">2018-08-10T15:50:27Z</dcterms:created>
  <dcterms:modified xsi:type="dcterms:W3CDTF">2018-08-15T00:02:58Z</dcterms:modified>
</cp:coreProperties>
</file>

<file path=docProps/thumbnail.jpeg>
</file>